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sldIdLst>
    <p:sldId id="279" r:id="rId5"/>
    <p:sldId id="282" r:id="rId6"/>
    <p:sldId id="280" r:id="rId7"/>
    <p:sldId id="283" r:id="rId8"/>
    <p:sldId id="284" r:id="rId9"/>
    <p:sldId id="286" r:id="rId10"/>
    <p:sldId id="287" r:id="rId11"/>
    <p:sldId id="285" r:id="rId12"/>
    <p:sldId id="288" r:id="rId13"/>
    <p:sldId id="304" r:id="rId14"/>
    <p:sldId id="317" r:id="rId15"/>
    <p:sldId id="306" r:id="rId16"/>
    <p:sldId id="318" r:id="rId17"/>
    <p:sldId id="308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309" r:id="rId27"/>
    <p:sldId id="314" r:id="rId28"/>
    <p:sldId id="27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4F59"/>
    <a:srgbClr val="13313B"/>
    <a:srgbClr val="0C6E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70"/>
    <p:restoredTop sz="94628"/>
  </p:normalViewPr>
  <p:slideViewPr>
    <p:cSldViewPr snapToGrid="0">
      <p:cViewPr varScale="1">
        <p:scale>
          <a:sx n="115" d="100"/>
          <a:sy n="115" d="100"/>
        </p:scale>
        <p:origin x="21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2FE3EB-D13C-4FC6-989D-353E7CE69181}" type="doc">
      <dgm:prSet loTypeId="urn:microsoft.com/office/officeart/2016/7/layout/VerticalSolidAction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1BF237A-D016-4C7F-ABE7-6D32439F1EA3}">
      <dgm:prSet/>
      <dgm:spPr/>
      <dgm:t>
        <a:bodyPr/>
        <a:lstStyle/>
        <a:p>
          <a:pPr>
            <a:defRPr b="1"/>
          </a:pPr>
          <a:r>
            <a:rPr lang="en-US">
              <a:solidFill>
                <a:schemeClr val="bg1"/>
              </a:solidFill>
              <a:latin typeface="Book Antiqua"/>
            </a:rPr>
            <a:t>ITEC-2120 (non-ITEC majors)</a:t>
          </a:r>
        </a:p>
      </dgm:t>
    </dgm:pt>
    <dgm:pt modelId="{6CC74EE8-18E6-4C47-A288-CA942A6B3B47}" type="parTrans" cxnId="{9DD32506-C433-454D-870E-4D9948B5BAF0}">
      <dgm:prSet/>
      <dgm:spPr/>
      <dgm:t>
        <a:bodyPr/>
        <a:lstStyle/>
        <a:p>
          <a:endParaRPr lang="en-US"/>
        </a:p>
      </dgm:t>
    </dgm:pt>
    <dgm:pt modelId="{0EC9DE71-56BF-4DC2-8E69-63CE49342FAE}" type="sibTrans" cxnId="{9DD32506-C433-454D-870E-4D9948B5BAF0}">
      <dgm:prSet/>
      <dgm:spPr/>
      <dgm:t>
        <a:bodyPr/>
        <a:lstStyle/>
        <a:p>
          <a:endParaRPr lang="en-US"/>
        </a:p>
      </dgm:t>
    </dgm:pt>
    <dgm:pt modelId="{8604CBAD-E18B-4120-92B8-E834B1AC4832}">
      <dgm:prSet/>
      <dgm:spPr/>
      <dgm:t>
        <a:bodyPr/>
        <a:lstStyle/>
        <a:p>
          <a:pPr>
            <a:defRPr b="1"/>
          </a:pPr>
          <a:r>
            <a:rPr lang="en-US">
              <a:solidFill>
                <a:schemeClr val="bg1"/>
              </a:solidFill>
              <a:latin typeface="Book Antiqua"/>
            </a:rPr>
            <a:t>ITEC-2140 (ITEC majors)</a:t>
          </a:r>
        </a:p>
      </dgm:t>
    </dgm:pt>
    <dgm:pt modelId="{1B522BF5-BBE6-4EB8-BEAB-5349AB9BAA66}" type="parTrans" cxnId="{903702A2-DE02-4502-8581-3BFFD2700FEA}">
      <dgm:prSet/>
      <dgm:spPr/>
      <dgm:t>
        <a:bodyPr/>
        <a:lstStyle/>
        <a:p>
          <a:endParaRPr lang="en-US"/>
        </a:p>
      </dgm:t>
    </dgm:pt>
    <dgm:pt modelId="{A0E0B8BB-0A44-48D5-B118-234ACA645040}" type="sibTrans" cxnId="{903702A2-DE02-4502-8581-3BFFD2700FEA}">
      <dgm:prSet/>
      <dgm:spPr/>
      <dgm:t>
        <a:bodyPr/>
        <a:lstStyle/>
        <a:p>
          <a:endParaRPr lang="en-US"/>
        </a:p>
      </dgm:t>
    </dgm:pt>
    <dgm:pt modelId="{D0253410-AE53-4E02-B43C-21A86093B1E9}">
      <dgm:prSet/>
      <dgm:spPr/>
      <dgm:t>
        <a:bodyPr/>
        <a:lstStyle/>
        <a:p>
          <a:endParaRPr lang="en-US"/>
        </a:p>
      </dgm:t>
    </dgm:pt>
    <dgm:pt modelId="{A4E6F6A6-8013-43A3-9353-73913C11F070}" type="parTrans" cxnId="{382B3BD9-BB9A-4B90-9445-C13EDE500E46}">
      <dgm:prSet/>
      <dgm:spPr/>
      <dgm:t>
        <a:bodyPr/>
        <a:lstStyle/>
        <a:p>
          <a:endParaRPr lang="en-US"/>
        </a:p>
      </dgm:t>
    </dgm:pt>
    <dgm:pt modelId="{E407F053-01F3-42AE-9735-B2B2963919BA}" type="sibTrans" cxnId="{382B3BD9-BB9A-4B90-9445-C13EDE500E46}">
      <dgm:prSet/>
      <dgm:spPr/>
      <dgm:t>
        <a:bodyPr/>
        <a:lstStyle/>
        <a:p>
          <a:endParaRPr lang="en-US"/>
        </a:p>
      </dgm:t>
    </dgm:pt>
    <dgm:pt modelId="{7162A9B2-CE69-49AF-A14C-9639300D993B}" type="pres">
      <dgm:prSet presAssocID="{502FE3EB-D13C-4FC6-989D-353E7CE69181}" presName="Name0" presStyleCnt="0">
        <dgm:presLayoutVars>
          <dgm:dir/>
          <dgm:animLvl val="lvl"/>
          <dgm:resizeHandles val="exact"/>
        </dgm:presLayoutVars>
      </dgm:prSet>
      <dgm:spPr/>
    </dgm:pt>
    <dgm:pt modelId="{0F7CC7D3-50BA-42FC-BD8E-C7601C181BCE}" type="pres">
      <dgm:prSet presAssocID="{71BF237A-D016-4C7F-ABE7-6D32439F1EA3}" presName="linNode" presStyleCnt="0"/>
      <dgm:spPr/>
    </dgm:pt>
    <dgm:pt modelId="{DC7EB80C-B6D0-42FC-8F37-D4DEECA70F9E}" type="pres">
      <dgm:prSet presAssocID="{71BF237A-D016-4C7F-ABE7-6D32439F1EA3}" presName="parentText" presStyleLbl="alignNode1" presStyleIdx="0" presStyleCnt="2">
        <dgm:presLayoutVars>
          <dgm:chMax val="1"/>
          <dgm:bulletEnabled/>
        </dgm:presLayoutVars>
      </dgm:prSet>
      <dgm:spPr/>
    </dgm:pt>
    <dgm:pt modelId="{07ECBF59-7ED1-4CF4-8E3D-B8BD0EF28925}" type="pres">
      <dgm:prSet presAssocID="{71BF237A-D016-4C7F-ABE7-6D32439F1EA3}" presName="descendantText" presStyleLbl="alignAccFollowNode1" presStyleIdx="0" presStyleCnt="2">
        <dgm:presLayoutVars>
          <dgm:bulletEnabled/>
        </dgm:presLayoutVars>
      </dgm:prSet>
      <dgm:spPr/>
    </dgm:pt>
    <dgm:pt modelId="{9828511A-8B47-4F2D-B830-AF167B6C87F4}" type="pres">
      <dgm:prSet presAssocID="{0EC9DE71-56BF-4DC2-8E69-63CE49342FAE}" presName="sp" presStyleCnt="0"/>
      <dgm:spPr/>
    </dgm:pt>
    <dgm:pt modelId="{DB8634FF-723C-4FC1-91D5-0E5FEFE92C50}" type="pres">
      <dgm:prSet presAssocID="{8604CBAD-E18B-4120-92B8-E834B1AC4832}" presName="linNode" presStyleCnt="0"/>
      <dgm:spPr/>
    </dgm:pt>
    <dgm:pt modelId="{F6A81E0C-2E02-4712-842F-2844A582AEAE}" type="pres">
      <dgm:prSet presAssocID="{8604CBAD-E18B-4120-92B8-E834B1AC4832}" presName="parentText" presStyleLbl="alignNode1" presStyleIdx="1" presStyleCnt="2">
        <dgm:presLayoutVars>
          <dgm:chMax val="1"/>
          <dgm:bulletEnabled/>
        </dgm:presLayoutVars>
      </dgm:prSet>
      <dgm:spPr/>
    </dgm:pt>
    <dgm:pt modelId="{4C6CDDC8-0222-4257-9629-FC2991B54658}" type="pres">
      <dgm:prSet presAssocID="{8604CBAD-E18B-4120-92B8-E834B1AC4832}" presName="descendantText" presStyleLbl="alignAccFollowNode1" presStyleIdx="1" presStyleCnt="2">
        <dgm:presLayoutVars>
          <dgm:bulletEnabled/>
        </dgm:presLayoutVars>
      </dgm:prSet>
      <dgm:spPr/>
    </dgm:pt>
  </dgm:ptLst>
  <dgm:cxnLst>
    <dgm:cxn modelId="{9DD32506-C433-454D-870E-4D9948B5BAF0}" srcId="{502FE3EB-D13C-4FC6-989D-353E7CE69181}" destId="{71BF237A-D016-4C7F-ABE7-6D32439F1EA3}" srcOrd="0" destOrd="0" parTransId="{6CC74EE8-18E6-4C47-A288-CA942A6B3B47}" sibTransId="{0EC9DE71-56BF-4DC2-8E69-63CE49342FAE}"/>
    <dgm:cxn modelId="{B94DC086-0E53-4BF3-B361-9847070AE148}" type="presOf" srcId="{D0253410-AE53-4E02-B43C-21A86093B1E9}" destId="{4C6CDDC8-0222-4257-9629-FC2991B54658}" srcOrd="0" destOrd="0" presId="urn:microsoft.com/office/officeart/2016/7/layout/VerticalSolidActionList"/>
    <dgm:cxn modelId="{903702A2-DE02-4502-8581-3BFFD2700FEA}" srcId="{502FE3EB-D13C-4FC6-989D-353E7CE69181}" destId="{8604CBAD-E18B-4120-92B8-E834B1AC4832}" srcOrd="1" destOrd="0" parTransId="{1B522BF5-BBE6-4EB8-BEAB-5349AB9BAA66}" sibTransId="{A0E0B8BB-0A44-48D5-B118-234ACA645040}"/>
    <dgm:cxn modelId="{251A24B0-B372-4D60-B60A-DE4DB195389B}" type="presOf" srcId="{8604CBAD-E18B-4120-92B8-E834B1AC4832}" destId="{F6A81E0C-2E02-4712-842F-2844A582AEAE}" srcOrd="0" destOrd="0" presId="urn:microsoft.com/office/officeart/2016/7/layout/VerticalSolidActionList"/>
    <dgm:cxn modelId="{C9E5C0D0-4D51-40C7-8F77-9E3B10C8E249}" type="presOf" srcId="{71BF237A-D016-4C7F-ABE7-6D32439F1EA3}" destId="{DC7EB80C-B6D0-42FC-8F37-D4DEECA70F9E}" srcOrd="0" destOrd="0" presId="urn:microsoft.com/office/officeart/2016/7/layout/VerticalSolidActionList"/>
    <dgm:cxn modelId="{66E551D2-CD4F-4C3E-9067-BA7365B12BF1}" type="presOf" srcId="{502FE3EB-D13C-4FC6-989D-353E7CE69181}" destId="{7162A9B2-CE69-49AF-A14C-9639300D993B}" srcOrd="0" destOrd="0" presId="urn:microsoft.com/office/officeart/2016/7/layout/VerticalSolidActionList"/>
    <dgm:cxn modelId="{382B3BD9-BB9A-4B90-9445-C13EDE500E46}" srcId="{8604CBAD-E18B-4120-92B8-E834B1AC4832}" destId="{D0253410-AE53-4E02-B43C-21A86093B1E9}" srcOrd="0" destOrd="0" parTransId="{A4E6F6A6-8013-43A3-9353-73913C11F070}" sibTransId="{E407F053-01F3-42AE-9735-B2B2963919BA}"/>
    <dgm:cxn modelId="{9AA2AF08-2A56-4B32-A9AA-FCD1B457B90D}" type="presParOf" srcId="{7162A9B2-CE69-49AF-A14C-9639300D993B}" destId="{0F7CC7D3-50BA-42FC-BD8E-C7601C181BCE}" srcOrd="0" destOrd="0" presId="urn:microsoft.com/office/officeart/2016/7/layout/VerticalSolidActionList"/>
    <dgm:cxn modelId="{AFB60F75-60FB-4EAB-AA60-3869E75967C7}" type="presParOf" srcId="{0F7CC7D3-50BA-42FC-BD8E-C7601C181BCE}" destId="{DC7EB80C-B6D0-42FC-8F37-D4DEECA70F9E}" srcOrd="0" destOrd="0" presId="urn:microsoft.com/office/officeart/2016/7/layout/VerticalSolidActionList"/>
    <dgm:cxn modelId="{4723031B-F065-4365-9E66-A488EB9A8F25}" type="presParOf" srcId="{0F7CC7D3-50BA-42FC-BD8E-C7601C181BCE}" destId="{07ECBF59-7ED1-4CF4-8E3D-B8BD0EF28925}" srcOrd="1" destOrd="0" presId="urn:microsoft.com/office/officeart/2016/7/layout/VerticalSolidActionList"/>
    <dgm:cxn modelId="{8368AD57-B3A6-483C-A362-C5EC1466E053}" type="presParOf" srcId="{7162A9B2-CE69-49AF-A14C-9639300D993B}" destId="{9828511A-8B47-4F2D-B830-AF167B6C87F4}" srcOrd="1" destOrd="0" presId="urn:microsoft.com/office/officeart/2016/7/layout/VerticalSolidActionList"/>
    <dgm:cxn modelId="{1093DB76-35F5-4F77-A9D1-206384F0DC07}" type="presParOf" srcId="{7162A9B2-CE69-49AF-A14C-9639300D993B}" destId="{DB8634FF-723C-4FC1-91D5-0E5FEFE92C50}" srcOrd="2" destOrd="0" presId="urn:microsoft.com/office/officeart/2016/7/layout/VerticalSolidActionList"/>
    <dgm:cxn modelId="{47A06849-B7DD-4433-A6E9-766393B5B211}" type="presParOf" srcId="{DB8634FF-723C-4FC1-91D5-0E5FEFE92C50}" destId="{F6A81E0C-2E02-4712-842F-2844A582AEAE}" srcOrd="0" destOrd="0" presId="urn:microsoft.com/office/officeart/2016/7/layout/VerticalSolidActionList"/>
    <dgm:cxn modelId="{D352F252-FA7E-4E5F-AB7E-6D1562FB02F8}" type="presParOf" srcId="{DB8634FF-723C-4FC1-91D5-0E5FEFE92C50}" destId="{4C6CDDC8-0222-4257-9629-FC2991B54658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ECBF59-7ED1-4CF4-8E3D-B8BD0EF28925}">
      <dsp:nvSpPr>
        <dsp:cNvPr id="0" name=""/>
        <dsp:cNvSpPr/>
      </dsp:nvSpPr>
      <dsp:spPr>
        <a:xfrm>
          <a:off x="2103120" y="382"/>
          <a:ext cx="8412480" cy="211493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7EB80C-B6D0-42FC-8F37-D4DEECA70F9E}">
      <dsp:nvSpPr>
        <dsp:cNvPr id="0" name=""/>
        <dsp:cNvSpPr/>
      </dsp:nvSpPr>
      <dsp:spPr>
        <a:xfrm>
          <a:off x="0" y="382"/>
          <a:ext cx="2103120" cy="211493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208908" rIns="111290" bIns="20890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>
              <a:solidFill>
                <a:schemeClr val="bg1"/>
              </a:solidFill>
              <a:latin typeface="Book Antiqua"/>
            </a:rPr>
            <a:t>ITEC-2120 (non-ITEC majors)</a:t>
          </a:r>
        </a:p>
      </dsp:txBody>
      <dsp:txXfrm>
        <a:off x="0" y="382"/>
        <a:ext cx="2103120" cy="2114931"/>
      </dsp:txXfrm>
    </dsp:sp>
    <dsp:sp modelId="{4C6CDDC8-0222-4257-9629-FC2991B54658}">
      <dsp:nvSpPr>
        <dsp:cNvPr id="0" name=""/>
        <dsp:cNvSpPr/>
      </dsp:nvSpPr>
      <dsp:spPr>
        <a:xfrm>
          <a:off x="2103120" y="2242209"/>
          <a:ext cx="8412480" cy="2114931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537192" rIns="163225" bIns="537192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2103120" y="2242209"/>
        <a:ext cx="8412480" cy="2114931"/>
      </dsp:txXfrm>
    </dsp:sp>
    <dsp:sp modelId="{F6A81E0C-2E02-4712-842F-2844A582AEAE}">
      <dsp:nvSpPr>
        <dsp:cNvPr id="0" name=""/>
        <dsp:cNvSpPr/>
      </dsp:nvSpPr>
      <dsp:spPr>
        <a:xfrm>
          <a:off x="0" y="2242209"/>
          <a:ext cx="2103120" cy="211493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208908" rIns="111290" bIns="20890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>
              <a:solidFill>
                <a:schemeClr val="bg1"/>
              </a:solidFill>
              <a:latin typeface="Book Antiqua"/>
            </a:rPr>
            <a:t>ITEC-2140 (ITEC majors)</a:t>
          </a:r>
        </a:p>
      </dsp:txBody>
      <dsp:txXfrm>
        <a:off x="0" y="2242209"/>
        <a:ext cx="2103120" cy="21149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F3895-BE16-424B-A37D-5656D8C934FE}" type="datetimeFigureOut">
              <a:rPr lang="en-US" smtClean="0"/>
              <a:t>5/8/23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CEC3C8-952A-534F-BD11-BF95877B0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22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CEC3C8-952A-534F-BD11-BF95877B05D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7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9AFA2-F401-1518-8B7D-2681D84BE9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5D43A2-BE34-A2BB-B628-1BF15F9E18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B884A-1504-020F-7A9B-F09BD005A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014A-BAC0-4CE5-B053-C3166A0842BC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2B50E-B407-AAFA-A436-D22A8670C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D9B8B-CFB0-01D8-A1E9-10F68FF8A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8AB1F-8599-4721-8F44-82E026489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96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D7BAB-7BEC-EB88-165B-02F180A9F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CD8E21-01A6-BB40-9841-1418B13346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D6BC4-C69C-F99B-F59F-38DE9387A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014A-BAC0-4CE5-B053-C3166A0842BC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27BA6-D32C-FD5B-51D1-EB9C40469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9AAC1-EC4D-4F60-31A4-053EC4893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8AB1F-8599-4721-8F44-82E026489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84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2E6C64-8C50-3660-D13E-B73E1849DE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49F63C-4C51-ED8E-D960-4DEC9708BF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B4B1AB-5855-0CD1-9EE8-B58800895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014A-BAC0-4CE5-B053-C3166A0842BC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B1E2D-AECC-B954-A89F-3115D6385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F81F2-8FD9-0B92-9BD3-7FA9F4AA2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8AB1F-8599-4721-8F44-82E026489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492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DB74D-33E3-DB5B-7A21-FBF198E4A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D6F32-C179-7E52-5003-128470308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1017E-236F-0596-BA1C-EB87A6DF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014A-BAC0-4CE5-B053-C3166A0842BC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83DB0-8238-B09F-3F60-0CDF5329E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DCC66-13E9-39B0-DB0F-3136115F1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8AB1F-8599-4721-8F44-82E026489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392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114DD-060C-D81F-9EC3-A9E897659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D7B62-FF47-9CFD-1F26-552A77E2F5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72E27-23CB-4478-B857-0B90A4DF5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014A-BAC0-4CE5-B053-C3166A0842BC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F2BC1-561D-2A53-10D1-B1E1E041F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80586-D0C3-9601-E69E-03266D010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8AB1F-8599-4721-8F44-82E026489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01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C70D-ED5B-9402-09E7-A797BB7ED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CA803-D00D-6347-B00A-20967C2BAE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03CF31-EDFE-76DA-2AF7-15F6CAD3CF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A926AE-7E2A-549E-5C3E-198121A6C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014A-BAC0-4CE5-B053-C3166A0842BC}" type="datetimeFigureOut">
              <a:rPr lang="en-US" smtClean="0"/>
              <a:t>5/8/23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E53D96-710D-5EE7-67E2-F06EA7EB3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4230F4-5C8A-5674-174A-B45EB8F5E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8AB1F-8599-4721-8F44-82E026489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580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3DE2F-B1BA-5818-FBDA-FB741F088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002A35-6CF1-0CDE-CBC1-D38D522CD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15BFE8-CFE2-A314-8F6E-23BDAE3760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F27696-4148-8709-AD6D-54A82C75B5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A3DD1F-AB84-9E40-7A4A-F17D3227B0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BB5730-0500-4B2B-3A0C-4663F358F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014A-BAC0-4CE5-B053-C3166A0842BC}" type="datetimeFigureOut">
              <a:rPr lang="en-US" smtClean="0"/>
              <a:t>5/8/23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F85AF8-A4A0-AF03-AD09-52097315A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7C1677-A7A5-B917-4368-ECFDD03BF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8AB1F-8599-4721-8F44-82E026489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283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FBB68-C33F-BD27-00CA-A8124B2E1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6E1504-E7E2-DF8B-D941-1DFDB384B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014A-BAC0-4CE5-B053-C3166A0842BC}" type="datetimeFigureOut">
              <a:rPr lang="en-US" smtClean="0"/>
              <a:t>5/8/23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1FE8BB-95F6-F06E-15FC-ED8E8982B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88CFD5-5293-9517-07E6-033A6F594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8AB1F-8599-4721-8F44-82E026489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754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A3EBC3-5C40-4BAA-8AF7-D900FFDEB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014A-BAC0-4CE5-B053-C3166A0842BC}" type="datetimeFigureOut">
              <a:rPr lang="en-US" smtClean="0"/>
              <a:t>5/8/23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B8A601-B8AE-1626-45E5-681FEFF37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B6AE7-E66A-07C1-9719-FDCC73C18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8AB1F-8599-4721-8F44-82E026489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51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F14AC-B779-45A6-F4DB-AD7A87F79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9A049-8FAE-3A82-8303-816478A72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994B14-6EB7-C46A-07D0-28116F852E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0289F3-08B6-59FD-BE9F-7E4DA63E9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014A-BAC0-4CE5-B053-C3166A0842BC}" type="datetimeFigureOut">
              <a:rPr lang="en-US" smtClean="0"/>
              <a:t>5/8/23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C2B4D7-A860-A081-5106-952657DBC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73CDB8-24FA-97CB-8939-82555FEE2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8AB1F-8599-4721-8F44-82E026489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88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DCE1C-0E57-BEFD-2B7C-4F27D97FF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937514-A355-106D-A9F4-73DF56B84C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3F575-9C46-8E36-996D-AC6AAEB6C4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7EEBE-3F2D-F66A-F2B6-9261F316E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014A-BAC0-4CE5-B053-C3166A0842BC}" type="datetimeFigureOut">
              <a:rPr lang="en-US" smtClean="0"/>
              <a:t>5/8/23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EAE331-3AD0-51EF-AEBB-E547CBE3C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C364C8-F122-296B-EF84-D2CD80841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8AB1F-8599-4721-8F44-82E026489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077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028760-939B-9DB0-A654-313B8BD88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09397-44F3-2D8B-4A47-19FAB4F2F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2C478-FCD2-D797-F1E3-05D927FD16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0014A-BAC0-4CE5-B053-C3166A0842BC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F63EA-1AC4-95D5-26F7-1BD03C8DF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0F993-5715-D782-22F0-DD6B831EE2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8AB1F-8599-4721-8F44-82E026489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095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AD02565-3C4F-0CA6-A135-40F266DFC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492" y="914400"/>
            <a:ext cx="3614815" cy="496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70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5AE8DAC2-A414-06E0-0FCF-FE94C506D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713" y="914400"/>
            <a:ext cx="8304610" cy="4968819"/>
          </a:xfrm>
        </p:spPr>
      </p:pic>
      <p:pic>
        <p:nvPicPr>
          <p:cNvPr id="6" name="Graphic 7" descr="Line arrow: Straight with solid fill">
            <a:extLst>
              <a:ext uri="{FF2B5EF4-FFF2-40B4-BE49-F238E27FC236}">
                <a16:creationId xmlns:a16="http://schemas.microsoft.com/office/drawing/2014/main" id="{AF5078C5-8D03-E97F-28F2-3EA541D9F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499863">
            <a:off x="8424209" y="4331935"/>
            <a:ext cx="1015978" cy="10159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393D32-DDA3-99D5-9AED-9FC82E831861}"/>
              </a:ext>
            </a:extLst>
          </p:cNvPr>
          <p:cNvSpPr txBox="1"/>
          <p:nvPr/>
        </p:nvSpPr>
        <p:spPr>
          <a:xfrm>
            <a:off x="4352079" y="4121519"/>
            <a:ext cx="5885492" cy="386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50976">
              <a:spcAft>
                <a:spcPts val="600"/>
              </a:spcAft>
            </a:pPr>
            <a:r>
              <a:rPr lang="en-US" sz="187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Drag the functions block here to under “on start program”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9D228F-1606-9777-6B62-EE39BD69FEF7}"/>
              </a:ext>
            </a:extLst>
          </p:cNvPr>
          <p:cNvSpPr txBox="1"/>
          <p:nvPr/>
        </p:nvSpPr>
        <p:spPr>
          <a:xfrm>
            <a:off x="4829961" y="4453885"/>
            <a:ext cx="5493126" cy="386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50976">
              <a:spcAft>
                <a:spcPts val="600"/>
              </a:spcAft>
            </a:pPr>
            <a:r>
              <a:rPr lang="en-US" sz="187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Experiment and see how they move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674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5CA85B9-0E3C-1E1B-2D4D-3F5650F30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973" y="1250106"/>
            <a:ext cx="9420053" cy="4357788"/>
          </a:xfrm>
          <a:prstGeom prst="rect">
            <a:avLst/>
          </a:prstGeom>
        </p:spPr>
      </p:pic>
      <p:pic>
        <p:nvPicPr>
          <p:cNvPr id="6" name="Graphic 7" descr="Line arrow: Straight with solid fill">
            <a:extLst>
              <a:ext uri="{FF2B5EF4-FFF2-40B4-BE49-F238E27FC236}">
                <a16:creationId xmlns:a16="http://schemas.microsoft.com/office/drawing/2014/main" id="{7FA67C57-CBA5-7ECE-E809-649244FC8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74058">
            <a:off x="9363189" y="1454507"/>
            <a:ext cx="1019988" cy="10199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669DE4-43A2-A61C-943B-7B9F4B5A1095}"/>
              </a:ext>
            </a:extLst>
          </p:cNvPr>
          <p:cNvSpPr txBox="1"/>
          <p:nvPr/>
        </p:nvSpPr>
        <p:spPr>
          <a:xfrm>
            <a:off x="8127507" y="240141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84F59"/>
                </a:solidFill>
                <a:latin typeface="Book Antiqua"/>
              </a:rPr>
              <a:t>Aim the Sphero before running program</a:t>
            </a:r>
            <a:r>
              <a:rPr lang="en-US">
                <a:solidFill>
                  <a:srgbClr val="184F59"/>
                </a:solidFill>
                <a:latin typeface="Book Antiqua"/>
                <a:cs typeface="Calibr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33272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monitor, screenshot&#10;&#10;Description automatically generated">
            <a:extLst>
              <a:ext uri="{FF2B5EF4-FFF2-40B4-BE49-F238E27FC236}">
                <a16:creationId xmlns:a16="http://schemas.microsoft.com/office/drawing/2014/main" id="{47ACC2E9-5EDF-56CF-F48A-F73B0E183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375" y="914400"/>
            <a:ext cx="7615050" cy="496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69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8EF0154-F568-CA84-61FF-FBF9BC7577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" t="5139" r="1" b="1148"/>
          <a:stretch/>
        </p:blipFill>
        <p:spPr>
          <a:xfrm>
            <a:off x="4443762" y="825233"/>
            <a:ext cx="2860592" cy="48138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02CAD1-7A8E-4E1D-4756-451F97EF217F}"/>
              </a:ext>
            </a:extLst>
          </p:cNvPr>
          <p:cNvSpPr txBox="1"/>
          <p:nvPr/>
        </p:nvSpPr>
        <p:spPr>
          <a:xfrm>
            <a:off x="7446885" y="3429739"/>
            <a:ext cx="377892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84F59"/>
                </a:solidFill>
                <a:latin typeface="Book Antiqua"/>
              </a:rPr>
              <a:t>Make sure </a:t>
            </a:r>
            <a:r>
              <a:rPr lang="en-US" err="1">
                <a:solidFill>
                  <a:srgbClr val="184F59"/>
                </a:solidFill>
                <a:latin typeface="Book Antiqua"/>
              </a:rPr>
              <a:t>sphero’s</a:t>
            </a:r>
            <a:r>
              <a:rPr lang="en-US">
                <a:solidFill>
                  <a:srgbClr val="184F59"/>
                </a:solidFill>
                <a:latin typeface="Book Antiqua"/>
              </a:rPr>
              <a:t> blue dot ON THE HARDWARE is facing you.</a:t>
            </a:r>
            <a:r>
              <a:rPr lang="en-US">
                <a:solidFill>
                  <a:srgbClr val="184F59"/>
                </a:solidFill>
                <a:latin typeface="Book Antiqua"/>
                <a:cs typeface="Calibr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006914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1503F23-BF6D-8ED6-A32A-379583DAD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302805"/>
            <a:ext cx="10134600" cy="4192008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D6CDAC-512F-6075-65E3-388F4F7B8938}"/>
              </a:ext>
            </a:extLst>
          </p:cNvPr>
          <p:cNvCxnSpPr>
            <a:cxnSpLocks/>
          </p:cNvCxnSpPr>
          <p:nvPr/>
        </p:nvCxnSpPr>
        <p:spPr>
          <a:xfrm flipH="1" flipV="1">
            <a:off x="6314550" y="1754022"/>
            <a:ext cx="1270883" cy="579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7287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E674C08-E2E6-D1FD-ED83-6A36D8967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269" y="914400"/>
            <a:ext cx="7313262" cy="496881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D8F27D-ECE8-AEC8-79FF-13D21DB8455D}"/>
              </a:ext>
            </a:extLst>
          </p:cNvPr>
          <p:cNvSpPr txBox="1"/>
          <p:nvPr/>
        </p:nvSpPr>
        <p:spPr>
          <a:xfrm>
            <a:off x="6208536" y="5141332"/>
            <a:ext cx="456980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1042416">
              <a:spcAft>
                <a:spcPts val="600"/>
              </a:spcAft>
            </a:pPr>
            <a:r>
              <a:rPr lang="en-US" sz="2000" kern="1200">
                <a:solidFill>
                  <a:srgbClr val="184F59"/>
                </a:solidFill>
                <a:latin typeface="Book Antiqua"/>
              </a:rPr>
              <a:t>Create new function called “Square”</a:t>
            </a:r>
            <a:endParaRPr lang="en-US" sz="2000">
              <a:solidFill>
                <a:srgbClr val="184F59"/>
              </a:solidFill>
              <a:latin typeface="Book Antiqua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D15DA7D-EC2F-08F4-DB10-58DC7666B6F0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4296076" y="5183394"/>
            <a:ext cx="1912460" cy="157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380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93C38-B7EE-1CD8-B08D-4BB6355CD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CBA4DCC-DD9D-67DA-9017-3FCFF13A9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92" cy="6865582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7024345-A29F-771D-C0EE-D8F2160EEC3F}"/>
              </a:ext>
            </a:extLst>
          </p:cNvPr>
          <p:cNvCxnSpPr>
            <a:cxnSpLocks/>
          </p:cNvCxnSpPr>
          <p:nvPr/>
        </p:nvCxnSpPr>
        <p:spPr>
          <a:xfrm flipV="1">
            <a:off x="9832206" y="5688531"/>
            <a:ext cx="0" cy="437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936CF3-25A9-F716-4B3A-EB105959E457}"/>
              </a:ext>
            </a:extLst>
          </p:cNvPr>
          <p:cNvCxnSpPr/>
          <p:nvPr/>
        </p:nvCxnSpPr>
        <p:spPr>
          <a:xfrm>
            <a:off x="9832206" y="5688531"/>
            <a:ext cx="20742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BE7297-7E30-E913-2D2E-6A84BD4E0A85}"/>
              </a:ext>
            </a:extLst>
          </p:cNvPr>
          <p:cNvCxnSpPr/>
          <p:nvPr/>
        </p:nvCxnSpPr>
        <p:spPr>
          <a:xfrm>
            <a:off x="11906451" y="5688531"/>
            <a:ext cx="0" cy="437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7A57728-1E12-49CE-A43E-BCB595FB2B5B}"/>
              </a:ext>
            </a:extLst>
          </p:cNvPr>
          <p:cNvCxnSpPr/>
          <p:nvPr/>
        </p:nvCxnSpPr>
        <p:spPr>
          <a:xfrm flipV="1">
            <a:off x="10910236" y="5144703"/>
            <a:ext cx="0" cy="543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47D64A0-74FA-D8B5-883B-D4D1A829925D}"/>
              </a:ext>
            </a:extLst>
          </p:cNvPr>
          <p:cNvSpPr txBox="1"/>
          <p:nvPr/>
        </p:nvSpPr>
        <p:spPr>
          <a:xfrm>
            <a:off x="9394814" y="4537135"/>
            <a:ext cx="2861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Drag the functions you just created to define a square</a:t>
            </a:r>
          </a:p>
        </p:txBody>
      </p:sp>
    </p:spTree>
    <p:extLst>
      <p:ext uri="{BB962C8B-B14F-4D97-AF65-F5344CB8AC3E}">
        <p14:creationId xmlns:p14="http://schemas.microsoft.com/office/powerpoint/2010/main" val="1819023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1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54A5E00-4AAF-26BD-E864-E3E8D0E9E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943" y="914400"/>
            <a:ext cx="6474522" cy="496881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C7F2B1-F09D-A8AD-0198-87E79E0B1CB9}"/>
              </a:ext>
            </a:extLst>
          </p:cNvPr>
          <p:cNvSpPr txBox="1"/>
          <p:nvPr/>
        </p:nvSpPr>
        <p:spPr>
          <a:xfrm>
            <a:off x="4978203" y="3841212"/>
            <a:ext cx="5396654" cy="11935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1042416">
              <a:spcAft>
                <a:spcPts val="600"/>
              </a:spcAft>
            </a:pPr>
            <a:r>
              <a:rPr lang="en-US" sz="2000" kern="1200">
                <a:solidFill>
                  <a:srgbClr val="184F59"/>
                </a:solidFill>
                <a:latin typeface="Book Antiqua"/>
              </a:rPr>
              <a:t>Now you try!</a:t>
            </a:r>
          </a:p>
          <a:p>
            <a:pPr defTabSz="1042416">
              <a:spcAft>
                <a:spcPts val="600"/>
              </a:spcAft>
            </a:pPr>
            <a:endParaRPr lang="en-US" sz="2000" kern="1200">
              <a:solidFill>
                <a:srgbClr val="184F59"/>
              </a:solidFill>
              <a:latin typeface="Book Antiqua"/>
            </a:endParaRPr>
          </a:p>
          <a:p>
            <a:pPr defTabSz="1042416">
              <a:spcAft>
                <a:spcPts val="600"/>
              </a:spcAft>
            </a:pPr>
            <a:r>
              <a:rPr lang="en-US" sz="2000" kern="1200">
                <a:solidFill>
                  <a:srgbClr val="184F59"/>
                </a:solidFill>
                <a:latin typeface="Book Antiqua"/>
              </a:rPr>
              <a:t>Finish the square</a:t>
            </a:r>
            <a:endParaRPr lang="en-US" sz="2000">
              <a:solidFill>
                <a:srgbClr val="184F59"/>
              </a:solidFill>
              <a:latin typeface="Book Antiqua"/>
            </a:endParaRP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A2647C25-759B-5E85-F89A-57588CDC3A79}"/>
              </a:ext>
            </a:extLst>
          </p:cNvPr>
          <p:cNvSpPr/>
          <p:nvPr/>
        </p:nvSpPr>
        <p:spPr>
          <a:xfrm rot="5400000">
            <a:off x="3830830" y="3862588"/>
            <a:ext cx="549554" cy="11595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255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A16F5D6-D172-A0F1-EB6A-6235BDC1A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005" y="1064899"/>
            <a:ext cx="7944195" cy="4667821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F1905E-C8F4-C708-B2A6-DD9354196E23}"/>
              </a:ext>
            </a:extLst>
          </p:cNvPr>
          <p:cNvSpPr/>
          <p:nvPr/>
        </p:nvSpPr>
        <p:spPr>
          <a:xfrm>
            <a:off x="6230706" y="4351323"/>
            <a:ext cx="511104" cy="1130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270841-3B29-3580-76D5-47857BD6D7DC}"/>
              </a:ext>
            </a:extLst>
          </p:cNvPr>
          <p:cNvSpPr txBox="1"/>
          <p:nvPr/>
        </p:nvSpPr>
        <p:spPr>
          <a:xfrm>
            <a:off x="990600" y="2903567"/>
            <a:ext cx="4259199" cy="9694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78408">
              <a:spcAft>
                <a:spcPts val="600"/>
              </a:spcAft>
            </a:pPr>
            <a:r>
              <a:rPr lang="en-US" sz="1900" kern="1200">
                <a:solidFill>
                  <a:srgbClr val="184F59"/>
                </a:solidFill>
                <a:latin typeface="Book Antiqua"/>
              </a:rPr>
              <a:t>After you complete the square, drag the square function from the bottom bar to under “on start program”.</a:t>
            </a:r>
            <a:r>
              <a:rPr lang="en-US" sz="1900">
                <a:solidFill>
                  <a:srgbClr val="184F59"/>
                </a:solidFill>
                <a:latin typeface="Book Antiqua"/>
              </a:rPr>
              <a:t>  </a:t>
            </a:r>
            <a:endParaRPr lang="en-US" sz="1900">
              <a:solidFill>
                <a:srgbClr val="184F59"/>
              </a:solidFill>
              <a:latin typeface="Book Antiqua"/>
              <a:cs typeface="Calibri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E8AB75-C522-8FEE-1B58-B8BAF2438EF2}"/>
              </a:ext>
            </a:extLst>
          </p:cNvPr>
          <p:cNvCxnSpPr/>
          <p:nvPr/>
        </p:nvCxnSpPr>
        <p:spPr>
          <a:xfrm flipV="1">
            <a:off x="2503261" y="1795802"/>
            <a:ext cx="677744" cy="1109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0854137-155C-5C43-4637-200AF40E670B}"/>
              </a:ext>
            </a:extLst>
          </p:cNvPr>
          <p:cNvSpPr txBox="1"/>
          <p:nvPr/>
        </p:nvSpPr>
        <p:spPr>
          <a:xfrm>
            <a:off x="1066800" y="4552082"/>
            <a:ext cx="298864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78408">
              <a:spcAft>
                <a:spcPts val="600"/>
              </a:spcAft>
            </a:pPr>
            <a:r>
              <a:rPr lang="en-US" sz="1900">
                <a:solidFill>
                  <a:srgbClr val="184F59"/>
                </a:solidFill>
                <a:latin typeface="Book Antiqua"/>
              </a:rPr>
              <a:t>Now test your program</a:t>
            </a:r>
          </a:p>
        </p:txBody>
      </p:sp>
    </p:spTree>
    <p:extLst>
      <p:ext uri="{BB962C8B-B14F-4D97-AF65-F5344CB8AC3E}">
        <p14:creationId xmlns:p14="http://schemas.microsoft.com/office/powerpoint/2010/main" val="875374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16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2961115E-9C50-C319-D31E-2128FF452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116060"/>
            <a:ext cx="7176437" cy="456549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FA442E-B291-73D2-E40B-E2A60F57D613}"/>
              </a:ext>
            </a:extLst>
          </p:cNvPr>
          <p:cNvSpPr/>
          <p:nvPr/>
        </p:nvSpPr>
        <p:spPr>
          <a:xfrm>
            <a:off x="4037818" y="3977385"/>
            <a:ext cx="484751" cy="11157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25EC87-673A-BABB-2E77-01E1BC3C5F3F}"/>
              </a:ext>
            </a:extLst>
          </p:cNvPr>
          <p:cNvSpPr txBox="1"/>
          <p:nvPr/>
        </p:nvSpPr>
        <p:spPr>
          <a:xfrm>
            <a:off x="7510602" y="3479965"/>
            <a:ext cx="3614598" cy="17851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97180" indent="-297180" defTabSz="95097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>
                <a:solidFill>
                  <a:srgbClr val="184F59"/>
                </a:solidFill>
                <a:latin typeface="Book Antiqua"/>
              </a:rPr>
              <a:t>Try to create another function called “reverse square”</a:t>
            </a:r>
            <a:endParaRPr lang="en-US" sz="2000" kern="1200">
              <a:solidFill>
                <a:srgbClr val="184F59"/>
              </a:solidFill>
              <a:latin typeface="Book Antiqua"/>
              <a:cs typeface="Calibri"/>
            </a:endParaRPr>
          </a:p>
          <a:p>
            <a:pPr defTabSz="950976">
              <a:spcAft>
                <a:spcPts val="600"/>
              </a:spcAft>
            </a:pPr>
            <a:endParaRPr lang="en-US" sz="2000" kern="1200">
              <a:solidFill>
                <a:srgbClr val="184F59"/>
              </a:solidFill>
              <a:latin typeface="Book Antiqua"/>
              <a:cs typeface="Calibri"/>
            </a:endParaRPr>
          </a:p>
          <a:p>
            <a:pPr marL="297180" indent="-297180" defTabSz="95097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>
                <a:solidFill>
                  <a:srgbClr val="184F59"/>
                </a:solidFill>
                <a:latin typeface="Book Antiqua"/>
              </a:rPr>
              <a:t>Now reverse the square!</a:t>
            </a:r>
            <a:endParaRPr lang="en-US" sz="2000">
              <a:solidFill>
                <a:srgbClr val="184F59"/>
              </a:solidFill>
              <a:latin typeface="Book Antiqu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0902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AA42F66-3A2A-1902-04E5-1DF9A3D0E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492" y="914400"/>
            <a:ext cx="3614815" cy="496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80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F4196185-DD19-5EB2-AF99-E483D2769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804" y="973059"/>
            <a:ext cx="7843396" cy="48515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816B7B0-EB16-7DCF-047A-6056C1D4C921}"/>
              </a:ext>
            </a:extLst>
          </p:cNvPr>
          <p:cNvSpPr/>
          <p:nvPr/>
        </p:nvSpPr>
        <p:spPr>
          <a:xfrm>
            <a:off x="9045795" y="4233192"/>
            <a:ext cx="504388" cy="1244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F7660-ABE8-5100-4235-0368912FCB27}"/>
              </a:ext>
            </a:extLst>
          </p:cNvPr>
          <p:cNvSpPr/>
          <p:nvPr/>
        </p:nvSpPr>
        <p:spPr>
          <a:xfrm>
            <a:off x="6600950" y="4233191"/>
            <a:ext cx="504388" cy="1244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81985D-3AB5-8038-E429-EC7720BA387D}"/>
              </a:ext>
            </a:extLst>
          </p:cNvPr>
          <p:cNvSpPr txBox="1"/>
          <p:nvPr/>
        </p:nvSpPr>
        <p:spPr>
          <a:xfrm>
            <a:off x="990600" y="2450988"/>
            <a:ext cx="4582408" cy="102946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1014984">
              <a:spcAft>
                <a:spcPts val="600"/>
              </a:spcAft>
            </a:pPr>
            <a:r>
              <a:rPr lang="en-US" sz="2000" kern="1200">
                <a:solidFill>
                  <a:srgbClr val="184F59"/>
                </a:solidFill>
                <a:latin typeface="Book Antiqua"/>
              </a:rPr>
              <a:t>After defining “reverse square”, drag the function from the bottom to under the “on start program”</a:t>
            </a:r>
            <a:endParaRPr lang="en-US" sz="2000">
              <a:solidFill>
                <a:srgbClr val="184F59"/>
              </a:solidFill>
              <a:latin typeface="Book Antiqua"/>
              <a:cs typeface="Calibri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F7E05C-A104-E1F2-43B7-B53BDC462932}"/>
              </a:ext>
            </a:extLst>
          </p:cNvPr>
          <p:cNvCxnSpPr/>
          <p:nvPr/>
        </p:nvCxnSpPr>
        <p:spPr>
          <a:xfrm flipV="1">
            <a:off x="2472640" y="1936624"/>
            <a:ext cx="922921" cy="514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140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D034B8C2-02E1-6449-0DFB-962089557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6" t="3233" r="31530" b="32122"/>
          <a:stretch/>
        </p:blipFill>
        <p:spPr>
          <a:xfrm>
            <a:off x="1067123" y="914400"/>
            <a:ext cx="7862486" cy="496881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F09375-3A97-5306-B5EA-84FBE6853742}"/>
              </a:ext>
            </a:extLst>
          </p:cNvPr>
          <p:cNvSpPr txBox="1"/>
          <p:nvPr/>
        </p:nvSpPr>
        <p:spPr>
          <a:xfrm>
            <a:off x="8250942" y="1751995"/>
            <a:ext cx="2797734" cy="3934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896112">
              <a:spcAft>
                <a:spcPts val="600"/>
              </a:spcAft>
            </a:pPr>
            <a:r>
              <a:rPr lang="en-US" sz="1960" kern="1200">
                <a:solidFill>
                  <a:srgbClr val="184F59"/>
                </a:solidFill>
                <a:latin typeface="+mn-lt"/>
                <a:ea typeface="+mn-ea"/>
                <a:cs typeface="+mn-cs"/>
              </a:rPr>
              <a:t>Now let's run your code!</a:t>
            </a:r>
            <a:endParaRPr lang="en-US" sz="2000">
              <a:solidFill>
                <a:srgbClr val="184F59"/>
              </a:solidFill>
              <a:cs typeface="Calibri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D97594-771F-3FC9-2DA7-C599B001777E}"/>
              </a:ext>
            </a:extLst>
          </p:cNvPr>
          <p:cNvCxnSpPr>
            <a:cxnSpLocks/>
          </p:cNvCxnSpPr>
          <p:nvPr/>
        </p:nvCxnSpPr>
        <p:spPr>
          <a:xfrm flipH="1" flipV="1">
            <a:off x="6606858" y="1218540"/>
            <a:ext cx="1853028" cy="622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877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39058731-5B93-A57A-3852-E63C4417A0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964" y="914400"/>
            <a:ext cx="3228932" cy="4126506"/>
          </a:xfrm>
        </p:spPr>
      </p:pic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44B41F3-0A72-7BEC-576C-9A041DC3C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350" y="1716685"/>
            <a:ext cx="1861615" cy="1900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260683-82B6-9F27-EA9D-61704C5EEA9C}"/>
              </a:ext>
            </a:extLst>
          </p:cNvPr>
          <p:cNvSpPr txBox="1"/>
          <p:nvPr/>
        </p:nvSpPr>
        <p:spPr>
          <a:xfrm>
            <a:off x="1745498" y="3895818"/>
            <a:ext cx="322520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859536">
              <a:spcAft>
                <a:spcPts val="600"/>
              </a:spcAft>
            </a:pPr>
            <a:r>
              <a:rPr lang="en-US" sz="2000" kern="1200">
                <a:solidFill>
                  <a:srgbClr val="184F59"/>
                </a:solidFill>
                <a:latin typeface="Book Antiqua"/>
              </a:rPr>
              <a:t>Program with functions</a:t>
            </a:r>
            <a:endParaRPr lang="en-US" sz="2000">
              <a:solidFill>
                <a:srgbClr val="184F59"/>
              </a:solidFill>
              <a:latin typeface="Book Antiqua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00E7AB-E8C1-09D1-B88F-218BF8C66779}"/>
              </a:ext>
            </a:extLst>
          </p:cNvPr>
          <p:cNvSpPr txBox="1"/>
          <p:nvPr/>
        </p:nvSpPr>
        <p:spPr>
          <a:xfrm>
            <a:off x="7087841" y="4924966"/>
            <a:ext cx="3937296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defTabSz="859536">
              <a:spcAft>
                <a:spcPts val="600"/>
              </a:spcAft>
            </a:pPr>
            <a:r>
              <a:rPr lang="en-US" sz="2000" kern="1200">
                <a:solidFill>
                  <a:srgbClr val="184F59"/>
                </a:solidFill>
                <a:latin typeface="Book Antiqua"/>
              </a:rPr>
              <a:t>Same program without functions</a:t>
            </a:r>
            <a:endParaRPr lang="en-US" sz="2000">
              <a:solidFill>
                <a:srgbClr val="184F59"/>
              </a:solidFill>
              <a:latin typeface="Book Antiqua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3B92E-BABE-2049-0295-50BD000F9B97}"/>
              </a:ext>
            </a:extLst>
          </p:cNvPr>
          <p:cNvSpPr txBox="1"/>
          <p:nvPr/>
        </p:nvSpPr>
        <p:spPr>
          <a:xfrm>
            <a:off x="1410982" y="5387034"/>
            <a:ext cx="4292205" cy="496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59536">
              <a:spcAft>
                <a:spcPts val="600"/>
              </a:spcAft>
            </a:pPr>
            <a:r>
              <a:rPr lang="en-US" sz="131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*Note that the program with functions is more efficient and easier to read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15075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3301C8-2D7F-8C2A-9AFE-EE21E44D8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b="1">
                <a:solidFill>
                  <a:srgbClr val="184F59"/>
                </a:solidFill>
                <a:latin typeface="Book Antiqua"/>
                <a:ea typeface="+mj-lt"/>
                <a:cs typeface="+mj-lt"/>
              </a:rPr>
              <a:t>Want to Learn More?</a:t>
            </a:r>
            <a:endParaRPr lang="en-US">
              <a:solidFill>
                <a:srgbClr val="184F59"/>
              </a:solidFill>
              <a:cs typeface="Calibri Ligh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E5B5B314-3586-4797-7550-0E0712C61C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1503450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1F9B99AA-7446-55E8-F082-18846B25AF3C}"/>
              </a:ext>
            </a:extLst>
          </p:cNvPr>
          <p:cNvSpPr txBox="1"/>
          <p:nvPr/>
        </p:nvSpPr>
        <p:spPr>
          <a:xfrm>
            <a:off x="2870446" y="2367378"/>
            <a:ext cx="819704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lvl="1" indent="-285750">
              <a:buFont typeface="Arial"/>
              <a:buChar char="•"/>
            </a:pPr>
            <a:r>
              <a:rPr lang="en-US" sz="2400">
                <a:solidFill>
                  <a:srgbClr val="184F59"/>
                </a:solidFill>
                <a:latin typeface="Book Antiqua"/>
                <a:ea typeface="+mn-lt"/>
                <a:cs typeface="+mn-lt"/>
              </a:rPr>
              <a:t>Introduction to Programming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>
                <a:solidFill>
                  <a:srgbClr val="184F59"/>
                </a:solidFill>
                <a:latin typeface="Book Antiqua"/>
                <a:ea typeface="+mn-lt"/>
                <a:cs typeface="+mn-lt"/>
              </a:rPr>
              <a:t>Variables, arrays, conditional expressions, control structures, and functions</a:t>
            </a:r>
          </a:p>
          <a:p>
            <a:pPr algn="l"/>
            <a:endParaRPr lang="en-US" sz="2400">
              <a:solidFill>
                <a:srgbClr val="184F59"/>
              </a:solidFill>
              <a:latin typeface="Book Antiqua"/>
              <a:cs typeface="Calibri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2922971-791B-4791-C408-4CB5C79596B9}"/>
              </a:ext>
            </a:extLst>
          </p:cNvPr>
          <p:cNvSpPr txBox="1"/>
          <p:nvPr/>
        </p:nvSpPr>
        <p:spPr>
          <a:xfrm>
            <a:off x="2811261" y="4512815"/>
            <a:ext cx="853735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lvl="1" indent="-285750">
              <a:buFont typeface="Arial"/>
              <a:buChar char="•"/>
            </a:pPr>
            <a:r>
              <a:rPr lang="en-US" sz="2400">
                <a:solidFill>
                  <a:srgbClr val="184F59"/>
                </a:solidFill>
                <a:latin typeface="Book Antiqua"/>
                <a:ea typeface="+mn-lt"/>
                <a:cs typeface="+mn-lt"/>
              </a:rPr>
              <a:t>Programming Fundamentals 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>
                <a:solidFill>
                  <a:srgbClr val="184F59"/>
                </a:solidFill>
                <a:latin typeface="Book Antiqua"/>
                <a:ea typeface="+mn-lt"/>
                <a:cs typeface="+mn-lt"/>
              </a:rPr>
              <a:t>Focuses on object-oriented programming concepts.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>
                <a:solidFill>
                  <a:srgbClr val="184F59"/>
                </a:solidFill>
                <a:latin typeface="Book Antiqua"/>
                <a:ea typeface="+mn-lt"/>
                <a:cs typeface="+mn-lt"/>
              </a:rPr>
              <a:t>Builds a strong foundation for advanced programming courses and IT careers.</a:t>
            </a:r>
            <a:endParaRPr lang="en-US" sz="2400">
              <a:solidFill>
                <a:srgbClr val="184F59"/>
              </a:solidFill>
              <a:latin typeface="Book Antiqu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3555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DF05ACD0-FF4A-4F8F-B5C5-6A4EBD0D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C9AFA28-B5ED-4346-9AF7-68A157F16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65AF65-3703-5160-B39E-B0CC789CE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2297" y="1417554"/>
            <a:ext cx="5404747" cy="23240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b="1" kern="1200" dirty="0">
                <a:solidFill>
                  <a:srgbClr val="184F59"/>
                </a:solidFill>
                <a:latin typeface="Book Antiqua"/>
              </a:rPr>
              <a:t>Please take the post-survey</a:t>
            </a:r>
          </a:p>
        </p:txBody>
      </p:sp>
      <p:pic>
        <p:nvPicPr>
          <p:cNvPr id="3" name="Picture 3" descr="Qr code&#10;&#10;Description automatically generated">
            <a:extLst>
              <a:ext uri="{FF2B5EF4-FFF2-40B4-BE49-F238E27FC236}">
                <a16:creationId xmlns:a16="http://schemas.microsoft.com/office/drawing/2014/main" id="{AAD8CBD5-7250-0E90-2A99-1BA31C024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935" y="1419785"/>
            <a:ext cx="4018430" cy="401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583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group of people posing for a photo under a sign&#10;&#10;Description automatically generated">
            <a:extLst>
              <a:ext uri="{FF2B5EF4-FFF2-40B4-BE49-F238E27FC236}">
                <a16:creationId xmlns:a16="http://schemas.microsoft.com/office/drawing/2014/main" id="{9FE01A14-00AD-7725-B073-2591964FF0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63" b="11682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EE6C5-F43A-F4EB-869A-4503F84FB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511" y="2022768"/>
            <a:ext cx="5291663" cy="37528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184F59"/>
                </a:solidFill>
                <a:latin typeface="Book Antiqua"/>
                <a:ea typeface="+mn-lt"/>
                <a:cs typeface="+mn-lt"/>
              </a:rPr>
              <a:t>We hope you've found this presentation helpful, and we encourage you to continue exploring the possibilities of Sphero and other robotics platforms. </a:t>
            </a:r>
            <a:br>
              <a:rPr lang="en-US">
                <a:latin typeface="Book Antiqua"/>
                <a:ea typeface="+mn-lt"/>
                <a:cs typeface="+mn-lt"/>
              </a:rPr>
            </a:br>
            <a:r>
              <a:rPr lang="en-US">
                <a:solidFill>
                  <a:srgbClr val="184F59"/>
                </a:solidFill>
                <a:latin typeface="Book Antiqua"/>
                <a:ea typeface="+mn-lt"/>
                <a:cs typeface="+mn-lt"/>
              </a:rPr>
              <a:t>Thank you for joining us today!</a:t>
            </a:r>
            <a:endParaRPr lang="en-US">
              <a:solidFill>
                <a:srgbClr val="184F59"/>
              </a:solidFill>
              <a:latin typeface="Book Antiqua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65020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407F954-3AE4-AD8D-288D-8E7B797A82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061" y="914400"/>
            <a:ext cx="3875678" cy="496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38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2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9CD5CD4-0724-AA6F-DBCE-A47210259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847" y="914400"/>
            <a:ext cx="8834105" cy="496881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3526B9-A6E4-F64B-4A0E-880CED4DCEF4}"/>
              </a:ext>
            </a:extLst>
          </p:cNvPr>
          <p:cNvSpPr txBox="1"/>
          <p:nvPr/>
        </p:nvSpPr>
        <p:spPr>
          <a:xfrm>
            <a:off x="2625782" y="4783054"/>
            <a:ext cx="1952323" cy="5245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713232">
              <a:spcAft>
                <a:spcPts val="600"/>
              </a:spcAft>
            </a:pPr>
            <a:r>
              <a:rPr lang="en-US" sz="1400" kern="1200">
                <a:solidFill>
                  <a:srgbClr val="184F59"/>
                </a:solidFill>
                <a:latin typeface="Book Antiqua"/>
              </a:rPr>
              <a:t>Drag this block to under “up” function</a:t>
            </a:r>
            <a:endParaRPr lang="en-US" sz="1400">
              <a:solidFill>
                <a:srgbClr val="184F59"/>
              </a:solidFill>
              <a:latin typeface="Book Antiqua"/>
              <a:cs typeface="Calibri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7E5BC9B-7D9C-B804-8BD5-AE5DBEA46B77}"/>
              </a:ext>
            </a:extLst>
          </p:cNvPr>
          <p:cNvCxnSpPr/>
          <p:nvPr/>
        </p:nvCxnSpPr>
        <p:spPr>
          <a:xfrm flipV="1">
            <a:off x="2154422" y="2077420"/>
            <a:ext cx="2893666" cy="3384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979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DA3E61A-7F91-AB8A-1FC0-98262788D6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846" y="914400"/>
            <a:ext cx="7500107" cy="496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7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unburst chart&#10;&#10;Description automatically generated">
            <a:extLst>
              <a:ext uri="{FF2B5EF4-FFF2-40B4-BE49-F238E27FC236}">
                <a16:creationId xmlns:a16="http://schemas.microsoft.com/office/drawing/2014/main" id="{F2B7A0CE-C634-73F5-77D8-A92D2E1FAB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961" y="914400"/>
            <a:ext cx="3287231" cy="496881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B66729-B5D0-5EFE-6FF6-F2B42E98F9F2}"/>
              </a:ext>
            </a:extLst>
          </p:cNvPr>
          <p:cNvSpPr txBox="1"/>
          <p:nvPr/>
        </p:nvSpPr>
        <p:spPr>
          <a:xfrm>
            <a:off x="6262371" y="3051051"/>
            <a:ext cx="314346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1042416">
              <a:spcAft>
                <a:spcPts val="600"/>
              </a:spcAft>
            </a:pPr>
            <a:r>
              <a:rPr lang="en-US" sz="2000" kern="1200">
                <a:solidFill>
                  <a:srgbClr val="184F59"/>
                </a:solidFill>
                <a:latin typeface="Book Antiqua"/>
              </a:rPr>
              <a:t>Tip: Click number to manually adjust value!</a:t>
            </a:r>
            <a:endParaRPr lang="en-US" sz="2000">
              <a:solidFill>
                <a:srgbClr val="184F59"/>
              </a:solidFill>
              <a:latin typeface="Book Antiqua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83F1EE-9F21-964B-73B1-9AE318547CD7}"/>
              </a:ext>
            </a:extLst>
          </p:cNvPr>
          <p:cNvCxnSpPr>
            <a:cxnSpLocks/>
          </p:cNvCxnSpPr>
          <p:nvPr/>
        </p:nvCxnSpPr>
        <p:spPr>
          <a:xfrm flipH="1">
            <a:off x="4353576" y="3368245"/>
            <a:ext cx="1908795" cy="363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1151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F298B63F-4024-A31D-4425-08E5D76D0D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460" y="914400"/>
            <a:ext cx="3381270" cy="496881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193AE7-E0F9-682B-C914-B32DE74B3683}"/>
              </a:ext>
            </a:extLst>
          </p:cNvPr>
          <p:cNvSpPr txBox="1"/>
          <p:nvPr/>
        </p:nvSpPr>
        <p:spPr>
          <a:xfrm>
            <a:off x="5945156" y="3187938"/>
            <a:ext cx="411618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1042416">
              <a:spcAft>
                <a:spcPts val="600"/>
              </a:spcAft>
            </a:pPr>
            <a:r>
              <a:rPr lang="en-US" sz="2000" kern="1200">
                <a:solidFill>
                  <a:srgbClr val="184F59"/>
                </a:solidFill>
                <a:latin typeface="Book Antiqua"/>
              </a:rPr>
              <a:t>Click number to adjust value</a:t>
            </a:r>
            <a:endParaRPr lang="en-US" sz="2000">
              <a:solidFill>
                <a:srgbClr val="184F59"/>
              </a:solidFill>
              <a:latin typeface="Book Antiqua"/>
              <a:cs typeface="Calibri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CBA968-7C59-1BF4-B0B8-07DCE2C17B4A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4670183" y="3387993"/>
            <a:ext cx="1274973" cy="491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019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8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DD674D59-DCF6-2EB4-B57C-6688A658E8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786" y="914400"/>
            <a:ext cx="7794228" cy="496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88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260AEE9-485D-557C-DBAB-A7DE1013B2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34" y="819648"/>
            <a:ext cx="10134600" cy="4129847"/>
          </a:xfrm>
          <a:prstGeom prst="rect">
            <a:avLst/>
          </a:prstGeom>
        </p:spPr>
      </p:pic>
      <p:pic>
        <p:nvPicPr>
          <p:cNvPr id="6" name="Picture 5" descr="Sunburst chart&#10;&#10;Description automatically generated">
            <a:extLst>
              <a:ext uri="{FF2B5EF4-FFF2-40B4-BE49-F238E27FC236}">
                <a16:creationId xmlns:a16="http://schemas.microsoft.com/office/drawing/2014/main" id="{EE6463CD-F776-1D58-081A-3EE2F7DBE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330" b="94339" l="9976" r="89994">
                        <a14:foregroundMark x1="33081" y1="91023" x2="47362" y2="94379"/>
                        <a14:foregroundMark x1="47362" y1="94379" x2="52941" y2="93692"/>
                        <a14:foregroundMark x1="52790" y1="93490" x2="59066" y2="92802"/>
                        <a14:foregroundMark x1="39054" y1="10473" x2="53123" y2="8330"/>
                        <a14:foregroundMark x1="53123" y1="8330" x2="59460" y2="103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66157">
            <a:off x="888945" y="2185040"/>
            <a:ext cx="4403785" cy="330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847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7D51F78F90F4B4BB9825573AB8FBB20" ma:contentTypeVersion="11" ma:contentTypeDescription="Create a new document." ma:contentTypeScope="" ma:versionID="b75874b460fd9ba4bdf2c07545c4b567">
  <xsd:schema xmlns:xsd="http://www.w3.org/2001/XMLSchema" xmlns:xs="http://www.w3.org/2001/XMLSchema" xmlns:p="http://schemas.microsoft.com/office/2006/metadata/properties" xmlns:ns3="2c4ca4bd-ff86-437a-b3ee-1bbf2bc0d706" xmlns:ns4="936f838a-b831-4edf-b774-22bc3afea203" targetNamespace="http://schemas.microsoft.com/office/2006/metadata/properties" ma:root="true" ma:fieldsID="fe95803bf896c75eee424f326bf34108" ns3:_="" ns4:_="">
    <xsd:import namespace="2c4ca4bd-ff86-437a-b3ee-1bbf2bc0d706"/>
    <xsd:import namespace="936f838a-b831-4edf-b774-22bc3afea20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4ca4bd-ff86-437a-b3ee-1bbf2bc0d7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6f838a-b831-4edf-b774-22bc3afea20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c4ca4bd-ff86-437a-b3ee-1bbf2bc0d706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2E89614-58D8-45F3-AF3A-1CB7CE6E7777}">
  <ds:schemaRefs>
    <ds:schemaRef ds:uri="2c4ca4bd-ff86-437a-b3ee-1bbf2bc0d706"/>
    <ds:schemaRef ds:uri="936f838a-b831-4edf-b774-22bc3afea20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49F0B5D-35D9-4DA4-AC6A-B39603800009}">
  <ds:schemaRefs>
    <ds:schemaRef ds:uri="http://schemas.microsoft.com/office/infopath/2007/PartnerControls"/>
    <ds:schemaRef ds:uri="936f838a-b831-4edf-b774-22bc3afea203"/>
    <ds:schemaRef ds:uri="http://purl.org/dc/elements/1.1/"/>
    <ds:schemaRef ds:uri="2c4ca4bd-ff86-437a-b3ee-1bbf2bc0d706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84DA4700-1DAA-4824-95C4-DA9713703FF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257</Words>
  <Application>Microsoft Macintosh PowerPoint</Application>
  <PresentationFormat>Widescreen</PresentationFormat>
  <Paragraphs>33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Book Antiqua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Want to Learn More?</vt:lpstr>
      <vt:lpstr>Please take the post-survey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Coding to Creativity:  Using Sphero Robots to inspire STEM Learning</dc:title>
  <dc:creator>thuyvy.pham</dc:creator>
  <cp:lastModifiedBy>Dylan Long</cp:lastModifiedBy>
  <cp:revision>32</cp:revision>
  <dcterms:created xsi:type="dcterms:W3CDTF">2023-03-29T16:54:59Z</dcterms:created>
  <dcterms:modified xsi:type="dcterms:W3CDTF">2023-05-08T17:40:16Z</dcterms:modified>
</cp:coreProperties>
</file>